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4" r:id="rId8"/>
    <p:sldId id="260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15-May-20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4961"/>
            <a:ext cx="7772400" cy="1981199"/>
          </a:xfrm>
        </p:spPr>
        <p:txBody>
          <a:bodyPr>
            <a:noAutofit/>
          </a:bodyPr>
          <a:lstStyle/>
          <a:p>
            <a:r>
              <a:rPr lang="mk-MK" sz="5400" b="1" dirty="0">
                <a:solidFill>
                  <a:schemeClr val="accent1"/>
                </a:solidFill>
              </a:rPr>
              <a:t>ВОВЕД ВО ОБУКАТА ЗА ПЛАНОТ ДОЈРАН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25" y="3579056"/>
            <a:ext cx="6400800" cy="990600"/>
          </a:xfrm>
        </p:spPr>
        <p:txBody>
          <a:bodyPr>
            <a:normAutofit/>
          </a:bodyPr>
          <a:lstStyle/>
          <a:p>
            <a:r>
              <a:rPr lang="mk-MK" b="1" dirty="0">
                <a:solidFill>
                  <a:schemeClr val="tx1"/>
                </a:solidFill>
              </a:rPr>
              <a:t>Цветко Смилевски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8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5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Опфат на обучувачката програма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19" y="1568548"/>
            <a:ext cx="8229600" cy="4191000"/>
          </a:xfrm>
        </p:spPr>
        <p:txBody>
          <a:bodyPr/>
          <a:lstStyle/>
          <a:p>
            <a:pPr lvl="0"/>
            <a:r>
              <a:rPr lang="mk-MK" dirty="0"/>
              <a:t>Зошто се прави обуката (Намера)?</a:t>
            </a:r>
            <a:endParaRPr lang="en-US" dirty="0"/>
          </a:p>
          <a:p>
            <a:pPr lvl="0"/>
            <a:r>
              <a:rPr lang="mk-MK" dirty="0"/>
              <a:t>Што треба да опфати обуката (Содржина)</a:t>
            </a:r>
            <a:r>
              <a:rPr lang="en-US" dirty="0"/>
              <a:t>?</a:t>
            </a:r>
          </a:p>
          <a:p>
            <a:pPr lvl="0"/>
            <a:r>
              <a:rPr lang="mk-MK" dirty="0"/>
              <a:t>Како ќе се спроведе обуката (Методологија или начин)</a:t>
            </a:r>
            <a:r>
              <a:rPr lang="en-US" dirty="0"/>
              <a:t>?</a:t>
            </a:r>
            <a:r>
              <a:rPr lang="mk-MK" dirty="0"/>
              <a:t> и</a:t>
            </a:r>
            <a:endParaRPr lang="en-US" dirty="0"/>
          </a:p>
          <a:p>
            <a:pPr lvl="0"/>
            <a:r>
              <a:rPr lang="mk-MK" dirty="0"/>
              <a:t>Кои ќе бидат обучуваните (Што тие внесуваат како свој внос во процесот на обуката)</a:t>
            </a:r>
            <a:r>
              <a:rPr lang="en-US" dirty="0"/>
              <a:t>?</a:t>
            </a:r>
          </a:p>
          <a:p>
            <a:endParaRPr lang="mk-MK" dirty="0"/>
          </a:p>
          <a:p>
            <a:endParaRPr lang="mk-M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9C062D-EE96-459A-BF4C-C50B7F119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D3D276-1C0E-45A0-BEC0-E2FC5706E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FBBD20-444A-4EB3-9514-15680F7D75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2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445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Намера на обуката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349" y="1099906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b="1" i="1" dirty="0"/>
          </a:p>
          <a:p>
            <a:r>
              <a:rPr lang="mk-MK" sz="3000" dirty="0"/>
              <a:t>Стекнување </a:t>
            </a:r>
            <a:r>
              <a:rPr lang="mk-MK" sz="3000" b="1" i="1" dirty="0"/>
              <a:t>напредни компетенции</a:t>
            </a:r>
            <a:r>
              <a:rPr lang="mk-MK" sz="3000" dirty="0"/>
              <a:t> за спроведување на акациските планови за управување со системот за одржување на екосистемот на Дојранското езеро и запознавање со начините на рационално искуствено учење од сопствената практик</a:t>
            </a:r>
            <a:r>
              <a:rPr lang="en-US" sz="3000" dirty="0"/>
              <a:t>a.</a:t>
            </a:r>
            <a:endParaRPr lang="mk-MK" sz="3000" dirty="0"/>
          </a:p>
          <a:p>
            <a:pPr marL="0" indent="0">
              <a:buNone/>
            </a:pPr>
            <a:endParaRPr lang="mk-MK" sz="3000" dirty="0"/>
          </a:p>
          <a:p>
            <a:r>
              <a:rPr lang="mk-MK" sz="3000" dirty="0"/>
              <a:t>Добра </a:t>
            </a:r>
            <a:r>
              <a:rPr lang="mk-MK" sz="3000" b="1" i="1" dirty="0"/>
              <a:t>работна компетенција</a:t>
            </a:r>
            <a:r>
              <a:rPr lang="mk-MK" sz="3000" dirty="0"/>
              <a:t> вклучува </a:t>
            </a:r>
            <a:r>
              <a:rPr lang="mk-MK" sz="3000" b="1" i="1" dirty="0"/>
              <a:t>знаење </a:t>
            </a:r>
            <a:r>
              <a:rPr lang="mk-MK" sz="3000" dirty="0"/>
              <a:t>за природата на работниот процес, </a:t>
            </a:r>
            <a:r>
              <a:rPr lang="mk-MK" sz="3000" b="1" i="1" dirty="0"/>
              <a:t>умеења</a:t>
            </a:r>
            <a:r>
              <a:rPr lang="mk-MK" sz="3000" dirty="0"/>
              <a:t> за правилно постапување и </a:t>
            </a:r>
            <a:r>
              <a:rPr lang="mk-MK" sz="3000" b="1" i="1" dirty="0"/>
              <a:t>ставови</a:t>
            </a:r>
            <a:r>
              <a:rPr lang="mk-MK" sz="3000" dirty="0"/>
              <a:t> за одговорно постапување. </a:t>
            </a:r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8746A2-123A-4F40-B548-41D21A868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B947D3-16E1-4439-8BD6-D94E4A7FF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21879F-B7CB-4F0D-A08F-3FD1402A21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2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445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Содржински опфат на обуката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862" y="1164631"/>
            <a:ext cx="8229600" cy="4873625"/>
          </a:xfrm>
        </p:spPr>
        <p:txBody>
          <a:bodyPr/>
          <a:lstStyle/>
          <a:p>
            <a:pPr marL="0" indent="0">
              <a:buNone/>
            </a:pPr>
            <a:r>
              <a:rPr lang="mk-MK" dirty="0"/>
              <a:t>Трикомпонентен модел на одржливоста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DA7F5AA-0868-4312-A73B-60BA0DB79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865082"/>
            <a:ext cx="3866016" cy="407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7D36D8-B975-47C9-AE24-C87716F31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BFC24D-E115-4C8E-BC41-C24E14274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CA4C6A-CEF2-4B5D-B204-F8E1155AD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2623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Содржински опфат на обуката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55" y="1246034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mk-MK" sz="2800" b="1" i="1" dirty="0"/>
              <a:t>Одржливиот развој и одржливоста на екосистемот</a:t>
            </a:r>
            <a:r>
              <a:rPr lang="mk-MK" sz="2800" dirty="0"/>
              <a:t>: </a:t>
            </a:r>
          </a:p>
          <a:p>
            <a:r>
              <a:rPr lang="mk-MK" sz="2800" dirty="0"/>
              <a:t>а) Корист од екосистемот за ОР и </a:t>
            </a:r>
          </a:p>
          <a:p>
            <a:r>
              <a:rPr lang="mk-MK" sz="2800" dirty="0"/>
              <a:t>б) Одговорност на  стопанските ентитети за одржливоста на екосистемот</a:t>
            </a:r>
          </a:p>
          <a:p>
            <a:endParaRPr lang="mk-MK" sz="2800" b="1" i="1" dirty="0"/>
          </a:p>
          <a:p>
            <a:r>
              <a:rPr lang="mk-MK" sz="2800" b="1" i="1" dirty="0"/>
              <a:t>Екологијата и одржливоста на екосистемите</a:t>
            </a:r>
            <a:r>
              <a:rPr lang="mk-MK" sz="2800" dirty="0"/>
              <a:t>:</a:t>
            </a:r>
          </a:p>
          <a:p>
            <a:pPr lvl="1">
              <a:lnSpc>
                <a:spcPct val="110000"/>
              </a:lnSpc>
            </a:pPr>
            <a:r>
              <a:rPr lang="mk-MK" dirty="0"/>
              <a:t>Самоодржливост на екосистемите како биолошка појава (без влијание на човекот)</a:t>
            </a:r>
          </a:p>
          <a:p>
            <a:pPr lvl="1">
              <a:lnSpc>
                <a:spcPct val="110000"/>
              </a:lnSpc>
            </a:pPr>
            <a:r>
              <a:rPr lang="mk-MK" dirty="0"/>
              <a:t>Приницип на рамнотежа на екосистемот и неговото окружување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BFF376-9270-411A-AA2E-27663E7A2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0EA650-5EE1-43E7-8985-F34A9AEF3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6066CF-C53B-452E-9B8F-D0306F59D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5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36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Содржински опфат на обуката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8299"/>
            <a:ext cx="8229600" cy="3581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sz="2800" dirty="0"/>
              <a:t>Главни </a:t>
            </a:r>
            <a:r>
              <a:rPr lang="mk-MK" sz="2800" b="1" i="1" dirty="0"/>
              <a:t>концепти/пристапи</a:t>
            </a:r>
            <a:r>
              <a:rPr lang="mk-MK" sz="2800" dirty="0"/>
              <a:t>  за одржливоста на екосистемот на Дојранското езеро (ДЕ)</a:t>
            </a:r>
          </a:p>
          <a:p>
            <a:pPr marL="0" indent="0">
              <a:buNone/>
            </a:pPr>
            <a:endParaRPr lang="mk-MK" sz="2800" dirty="0"/>
          </a:p>
          <a:p>
            <a:pPr marL="0" indent="0">
              <a:buNone/>
            </a:pPr>
            <a:r>
              <a:rPr lang="mk-MK" sz="2800" dirty="0"/>
              <a:t>1.Одржливо управување со водите на ДЕ</a:t>
            </a:r>
          </a:p>
          <a:p>
            <a:pPr marL="0" indent="0">
              <a:buNone/>
            </a:pPr>
            <a:r>
              <a:rPr lang="mk-MK" sz="2800" dirty="0"/>
              <a:t>2. Биолошката разновидност (биодиверзитет) на ДЕ</a:t>
            </a:r>
          </a:p>
          <a:p>
            <a:pPr marL="0" indent="0">
              <a:buNone/>
            </a:pPr>
            <a:r>
              <a:rPr lang="mk-MK" sz="2800" dirty="0"/>
              <a:t>3. Прекугранична соработка на Дојранскиот регион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207A26-7BD6-438B-B912-C6CEE9B38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0038C4-B203-4E4B-9697-3E9AE2DFE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BBE922-3876-4848-AE02-F7D8E09EFA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8">
            <a:extLst>
              <a:ext uri="{FF2B5EF4-FFF2-40B4-BE49-F238E27FC236}">
                <a16:creationId xmlns:a16="http://schemas.microsoft.com/office/drawing/2014/main" id="{752FBFD4-BABF-4BA9-9E9B-9765934CE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957262"/>
            <a:ext cx="4572000" cy="4343400"/>
          </a:xfrm>
          <a:prstGeom prst="ellipse">
            <a:avLst/>
          </a:prstGeom>
          <a:solidFill>
            <a:srgbClr val="0099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800C3E0-AB5A-48D9-8454-821E3C8DB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60350"/>
            <a:ext cx="5134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mk-MK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Начин на обука: ДРА модел</a:t>
            </a:r>
            <a:endParaRPr lang="en-GB" sz="32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Oval 5">
            <a:extLst>
              <a:ext uri="{FF2B5EF4-FFF2-40B4-BE49-F238E27FC236}">
                <a16:creationId xmlns:a16="http://schemas.microsoft.com/office/drawing/2014/main" id="{EC25CF38-75E3-4449-8337-2A67653BE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057400"/>
            <a:ext cx="914400" cy="8382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7" name="Oval 6">
            <a:extLst>
              <a:ext uri="{FF2B5EF4-FFF2-40B4-BE49-F238E27FC236}">
                <a16:creationId xmlns:a16="http://schemas.microsoft.com/office/drawing/2014/main" id="{2B78CEBC-EECE-43CF-97AA-C5010C81A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0213" y="3733800"/>
            <a:ext cx="914400" cy="8382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Oval 7">
            <a:extLst>
              <a:ext uri="{FF2B5EF4-FFF2-40B4-BE49-F238E27FC236}">
                <a16:creationId xmlns:a16="http://schemas.microsoft.com/office/drawing/2014/main" id="{EA87946B-F735-45A6-901C-E2941A6E7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133600"/>
            <a:ext cx="914400" cy="8382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9" name="Line 9">
            <a:extLst>
              <a:ext uri="{FF2B5EF4-FFF2-40B4-BE49-F238E27FC236}">
                <a16:creationId xmlns:a16="http://schemas.microsoft.com/office/drawing/2014/main" id="{D6833C3A-AA19-412D-865C-27C88AAA0D9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14800" y="2481262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0" name="Line 10">
            <a:extLst>
              <a:ext uri="{FF2B5EF4-FFF2-40B4-BE49-F238E27FC236}">
                <a16:creationId xmlns:a16="http://schemas.microsoft.com/office/drawing/2014/main" id="{94AA75F9-FA7E-4A6B-9ECA-7B45F50740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7125" y="2909887"/>
            <a:ext cx="6096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1" name="Line 11">
            <a:extLst>
              <a:ext uri="{FF2B5EF4-FFF2-40B4-BE49-F238E27FC236}">
                <a16:creationId xmlns:a16="http://schemas.microsoft.com/office/drawing/2014/main" id="{C384D9BE-0F97-4929-B847-17B7AA2536F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5400" y="2938462"/>
            <a:ext cx="6096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2" name="Text Box 16">
            <a:extLst>
              <a:ext uri="{FF2B5EF4-FFF2-40B4-BE49-F238E27FC236}">
                <a16:creationId xmlns:a16="http://schemas.microsoft.com/office/drawing/2014/main" id="{C240E204-BE95-49AE-B5EC-0CF651A16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804862"/>
            <a:ext cx="1792287" cy="523875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mk-MK" altLang="en-US" sz="2800" b="1" i="1" dirty="0">
                <a:solidFill>
                  <a:schemeClr val="bg1"/>
                </a:solidFill>
                <a:latin typeface="Calibri" panose="020F0502020204030204" pitchFamily="34" charset="0"/>
              </a:rPr>
              <a:t>Искуство</a:t>
            </a:r>
            <a:endParaRPr lang="en-GB" altLang="en-US" sz="280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083" name="Text Box 17">
            <a:extLst>
              <a:ext uri="{FF2B5EF4-FFF2-40B4-BE49-F238E27FC236}">
                <a16:creationId xmlns:a16="http://schemas.microsoft.com/office/drawing/2014/main" id="{1CADBEA6-A9BD-41E8-9D66-BE90CE523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090862"/>
            <a:ext cx="2514600" cy="523875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mk-MK" altLang="en-US" sz="2800" b="1" i="1">
                <a:latin typeface="Calibri" panose="020F0502020204030204" pitchFamily="34" charset="0"/>
              </a:rPr>
              <a:t>Набљудување</a:t>
            </a:r>
            <a:endParaRPr lang="en-GB" altLang="en-US" sz="2800" b="1" i="1">
              <a:latin typeface="Calibri" panose="020F0502020204030204" pitchFamily="34" charset="0"/>
            </a:endParaRPr>
          </a:p>
        </p:txBody>
      </p:sp>
      <p:sp>
        <p:nvSpPr>
          <p:cNvPr id="3084" name="Text Box 18">
            <a:extLst>
              <a:ext uri="{FF2B5EF4-FFF2-40B4-BE49-F238E27FC236}">
                <a16:creationId xmlns:a16="http://schemas.microsoft.com/office/drawing/2014/main" id="{FC493032-7888-43BC-86BA-18CC7369F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3252787"/>
            <a:ext cx="2193925" cy="954088"/>
          </a:xfrm>
          <a:prstGeom prst="rect">
            <a:avLst/>
          </a:prstGeom>
          <a:solidFill>
            <a:srgbClr val="99CC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mk-MK" altLang="en-US" sz="2800" b="1" i="1">
                <a:latin typeface="Calibri" panose="020F0502020204030204" pitchFamily="34" charset="0"/>
              </a:rPr>
              <a:t>Експери-ментирање</a:t>
            </a:r>
            <a:endParaRPr lang="en-GB" altLang="en-US" sz="2800" b="1" i="1">
              <a:latin typeface="Calibri" panose="020F0502020204030204" pitchFamily="34" charset="0"/>
            </a:endParaRPr>
          </a:p>
        </p:txBody>
      </p:sp>
      <p:sp>
        <p:nvSpPr>
          <p:cNvPr id="3085" name="Text Box 19">
            <a:extLst>
              <a:ext uri="{FF2B5EF4-FFF2-40B4-BE49-F238E27FC236}">
                <a16:creationId xmlns:a16="http://schemas.microsoft.com/office/drawing/2014/main" id="{2ABFCC96-7D59-47EE-A5E8-C47F304E5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5065712"/>
            <a:ext cx="3276600" cy="954088"/>
          </a:xfrm>
          <a:prstGeom prst="rect">
            <a:avLst/>
          </a:prstGeom>
          <a:solidFill>
            <a:srgbClr val="FF9933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mk-MK" altLang="en-US" sz="2800" b="1" i="1">
                <a:latin typeface="Calibri" panose="020F0502020204030204" pitchFamily="34" charset="0"/>
              </a:rPr>
              <a:t>Концепту-ализација</a:t>
            </a:r>
            <a:endParaRPr lang="en-GB" altLang="en-US" sz="2800" b="1" i="1">
              <a:latin typeface="Calibri" panose="020F0502020204030204" pitchFamily="34" charset="0"/>
            </a:endParaRPr>
          </a:p>
        </p:txBody>
      </p:sp>
      <p:sp>
        <p:nvSpPr>
          <p:cNvPr id="3086" name="Line 20">
            <a:extLst>
              <a:ext uri="{FF2B5EF4-FFF2-40B4-BE49-F238E27FC236}">
                <a16:creationId xmlns:a16="http://schemas.microsoft.com/office/drawing/2014/main" id="{662C4358-AB00-4FD7-A1DB-546AD374B6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1338262"/>
            <a:ext cx="609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7" name="Line 23">
            <a:extLst>
              <a:ext uri="{FF2B5EF4-FFF2-40B4-BE49-F238E27FC236}">
                <a16:creationId xmlns:a16="http://schemas.microsoft.com/office/drawing/2014/main" id="{656C7E0F-FEE9-4AC2-A01C-10087183A5D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30950" y="2749550"/>
            <a:ext cx="288925" cy="2873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8" name="Line 24">
            <a:extLst>
              <a:ext uri="{FF2B5EF4-FFF2-40B4-BE49-F238E27FC236}">
                <a16:creationId xmlns:a16="http://schemas.microsoft.com/office/drawing/2014/main" id="{39EB0019-B1B2-4438-BC77-A2BD3B60D1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3613150"/>
            <a:ext cx="1212850" cy="5445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9" name="Line 25">
            <a:extLst>
              <a:ext uri="{FF2B5EF4-FFF2-40B4-BE49-F238E27FC236}">
                <a16:creationId xmlns:a16="http://schemas.microsoft.com/office/drawing/2014/main" id="{FDB0198A-EAA5-4210-86EB-43D7B3A5D0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7413" y="5045075"/>
            <a:ext cx="0" cy="3619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Line 26">
            <a:extLst>
              <a:ext uri="{FF2B5EF4-FFF2-40B4-BE49-F238E27FC236}">
                <a16:creationId xmlns:a16="http://schemas.microsoft.com/office/drawing/2014/main" id="{8766C414-3F3F-4D3E-8211-C9A595B42D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92413" y="3178175"/>
            <a:ext cx="304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1" name="Line 27">
            <a:extLst>
              <a:ext uri="{FF2B5EF4-FFF2-40B4-BE49-F238E27FC236}">
                <a16:creationId xmlns:a16="http://schemas.microsoft.com/office/drawing/2014/main" id="{A9218442-C57C-445E-85C6-D78D344CDB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1587" y="1308100"/>
            <a:ext cx="719138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" name="Text Box 32">
            <a:extLst>
              <a:ext uri="{FF2B5EF4-FFF2-40B4-BE49-F238E27FC236}">
                <a16:creationId xmlns:a16="http://schemas.microsoft.com/office/drawing/2014/main" id="{2737BB95-4C86-4DC8-A80B-FE1A568BC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709862"/>
            <a:ext cx="2133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mk-MK" altLang="en-US" sz="2000" b="1" i="1">
                <a:latin typeface="Calibri" panose="020F0502020204030204" pitchFamily="34" charset="0"/>
              </a:rPr>
              <a:t>Активности на обучувачот</a:t>
            </a:r>
            <a:r>
              <a:rPr lang="en-US" altLang="en-US" sz="2000" b="1" i="1">
                <a:latin typeface="Calibri" panose="020F0502020204030204" pitchFamily="34" charset="0"/>
              </a:rPr>
              <a:t>               </a:t>
            </a:r>
            <a:endParaRPr lang="en-GB" altLang="en-US" sz="2000" b="1" i="1">
              <a:latin typeface="Calibri" panose="020F0502020204030204" pitchFamily="34" charset="0"/>
            </a:endParaRPr>
          </a:p>
        </p:txBody>
      </p:sp>
      <p:sp>
        <p:nvSpPr>
          <p:cNvPr id="3105" name="Text Box 33">
            <a:extLst>
              <a:ext uri="{FF2B5EF4-FFF2-40B4-BE49-F238E27FC236}">
                <a16:creationId xmlns:a16="http://schemas.microsoft.com/office/drawing/2014/main" id="{9985CB31-FB28-4A9A-949F-123978C5F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100262"/>
            <a:ext cx="609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mk-MK" altLang="en-US" sz="3600" b="1">
                <a:latin typeface="Macedonian Humanist" pitchFamily="34" charset="0"/>
              </a:rPr>
              <a:t>А</a:t>
            </a:r>
            <a:endParaRPr lang="en-GB" altLang="en-US" sz="3600" b="1">
              <a:latin typeface="Macedonian Humanist" pitchFamily="34" charset="0"/>
            </a:endParaRPr>
          </a:p>
        </p:txBody>
      </p:sp>
      <p:sp>
        <p:nvSpPr>
          <p:cNvPr id="3106" name="Text Box 34">
            <a:extLst>
              <a:ext uri="{FF2B5EF4-FFF2-40B4-BE49-F238E27FC236}">
                <a16:creationId xmlns:a16="http://schemas.microsoft.com/office/drawing/2014/main" id="{3F91F21D-B1FC-4C54-AE9E-0183837C8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725" y="3865562"/>
            <a:ext cx="612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mk-MK" altLang="en-US" sz="3600" b="1">
                <a:latin typeface="Macedonian Humanist" pitchFamily="34" charset="0"/>
              </a:rPr>
              <a:t>Р</a:t>
            </a:r>
            <a:endParaRPr lang="en-GB" altLang="en-US" sz="3600" b="1">
              <a:latin typeface="Macedonian Humanist" pitchFamily="34" charset="0"/>
            </a:endParaRPr>
          </a:p>
        </p:txBody>
      </p:sp>
      <p:sp>
        <p:nvSpPr>
          <p:cNvPr id="3107" name="Text Box 35">
            <a:extLst>
              <a:ext uri="{FF2B5EF4-FFF2-40B4-BE49-F238E27FC236}">
                <a16:creationId xmlns:a16="http://schemas.microsoft.com/office/drawing/2014/main" id="{C0F87487-9482-4714-A6C6-13456839E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0" y="2163762"/>
            <a:ext cx="609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mk-MK" altLang="en-US" sz="3600" b="1">
                <a:latin typeface="Macedonian Humanist" pitchFamily="34" charset="0"/>
              </a:rPr>
              <a:t>Д</a:t>
            </a:r>
            <a:endParaRPr lang="en-GB" altLang="en-US" sz="3600" b="1">
              <a:latin typeface="Macedonian Humanist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3462E5A-2EF4-4313-A639-3AFBA1EF4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3F2FFF2-C619-476E-9B02-1DDC35421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3D7F977-7F0A-4DD6-8B2C-EFE130F05C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105" grpId="0" autoUpdateAnimBg="0"/>
      <p:bldP spid="3106" grpId="0" autoUpdateAnimBg="0"/>
      <p:bldP spid="310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6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mk-MK" b="1" dirty="0">
                <a:solidFill>
                  <a:schemeClr val="accent1"/>
                </a:solidFill>
              </a:rPr>
              <a:t>Дидактизирано искуствено учење  во активностите на учесниците</a:t>
            </a:r>
          </a:p>
        </p:txBody>
      </p:sp>
      <p:pic>
        <p:nvPicPr>
          <p:cNvPr id="1026" name="Picture 1737" descr="Ciklus na didaktizirano iskustveno u~ewe">
            <a:extLst>
              <a:ext uri="{FF2B5EF4-FFF2-40B4-BE49-F238E27FC236}">
                <a16:creationId xmlns:a16="http://schemas.microsoft.com/office/drawing/2014/main" id="{BAB6D12B-E86E-4EAC-BE9F-4E0C3D452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7723734" cy="412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EBD648-AA3F-4261-94E5-BDB4A7D83B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777AFA-B122-40AB-BF57-980ADAC1C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32FFAD-A4F2-400D-BDF5-787182871B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1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mk-MK" sz="7200" b="1" dirty="0">
                <a:solidFill>
                  <a:schemeClr val="accent1"/>
                </a:solidFill>
              </a:rPr>
              <a:t>ПРАШАЊА?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D0249E-50D6-4DFD-BA6E-0AFB36C04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5544D7-8EB7-4F79-8533-B839460EC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7F702-1A6B-4C38-8E3D-608A19DDA5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19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252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Macedonian Humanist</vt:lpstr>
      <vt:lpstr>Times New Roman</vt:lpstr>
      <vt:lpstr>Office Theme</vt:lpstr>
      <vt:lpstr>ВОВЕД ВО ОБУКАТА ЗА ПЛАНОТ ДОЈРАН</vt:lpstr>
      <vt:lpstr>Опфат на обучувачката програма</vt:lpstr>
      <vt:lpstr>Намера на обуката </vt:lpstr>
      <vt:lpstr>Содржински опфат на обуката (1)</vt:lpstr>
      <vt:lpstr>Содржински опфат на обуката (2)</vt:lpstr>
      <vt:lpstr>Содржински опфат на обуката (3)</vt:lpstr>
      <vt:lpstr>PowerPoint Presentation</vt:lpstr>
      <vt:lpstr>Дидактизирано искуствено учење  во активностите на учесниците</vt:lpstr>
      <vt:lpstr>ПРАШАЊА?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УТВРДУВАЊЕ НА ПОТРЕБИТЕ ЗА ОБУКА</dc:title>
  <dc:creator>nenad.dafincevski</dc:creator>
  <cp:lastModifiedBy>ND</cp:lastModifiedBy>
  <cp:revision>24</cp:revision>
  <dcterms:created xsi:type="dcterms:W3CDTF">2006-08-16T00:00:00Z</dcterms:created>
  <dcterms:modified xsi:type="dcterms:W3CDTF">2020-05-15T10:31:56Z</dcterms:modified>
</cp:coreProperties>
</file>